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PT Sans Narrow"/>
      <p:regular r:id="rId25"/>
      <p:bold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5406EA-0145-435C-AF9D-76A6C6B17A49}">
  <a:tblStyle styleId="{175406EA-0145-435C-AF9D-76A6C6B17A4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TSansNarrow-bold.fntdata"/><Relationship Id="rId25" Type="http://schemas.openxmlformats.org/officeDocument/2006/relationships/font" Target="fonts/PTSansNarrow-regular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Open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03032a2f95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03032a2f9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03032a2f9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03032a2f9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03032a2f95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03032a2f95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03032a2f95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03032a2f9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03187cb2f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03187cb2f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03032a2f9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03032a2f9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3032a2f9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03032a2f9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03032a2f9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03032a2f9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03032a2f95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03032a2f95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03032a2f95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03032a2f95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03032a2f95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03032a2f95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3032a2f95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03032a2f95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03032a2f9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03032a2f9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03032a2f95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03032a2f95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03032a2f95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03032a2f95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03032a2f95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03032a2f95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03032a2f95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03032a2f95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Movimento Retilíneo Uniforme (MRU)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Cinemática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Física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Experimento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20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Formem grupos. Utilizando a régua e a caneta para quadro-branco, faça marcações a cada 1 cm na proveta, iniciando no topo e terminando na sua base. Em seguida, preencha a proveta com óleo até o topo.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Experimento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1078425"/>
            <a:ext cx="4260300" cy="35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908"/>
              <a:t>Um dos integrantes do grupo utilizará o conta-gotas para pingar uma única gota de água na proveta. Enquanto isso, outro integrante gravará com a câmera do celular o percurso da gota.</a:t>
            </a:r>
            <a:endParaRPr sz="1908"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3775" y="269650"/>
            <a:ext cx="763700" cy="42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Experimento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266325"/>
            <a:ext cx="3854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partir da análise do vídeo, realizar as tarefas a seguir.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lphaUcPeriod"/>
            </a:pPr>
            <a:r>
              <a:rPr lang="pt-BR"/>
              <a:t>Qual foi o tempo total transcorrido durante o movimento da gota?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UcPeriod"/>
            </a:pPr>
            <a:r>
              <a:rPr lang="pt-BR"/>
              <a:t>Anote o instante de tempo em que a gota passou por cada uma das marcações e preencha a tabela a seguir:</a:t>
            </a:r>
            <a:endParaRPr/>
          </a:p>
        </p:txBody>
      </p:sp>
      <p:graphicFrame>
        <p:nvGraphicFramePr>
          <p:cNvPr id="87" name="Google Shape;87;p16"/>
          <p:cNvGraphicFramePr/>
          <p:nvPr/>
        </p:nvGraphicFramePr>
        <p:xfrm>
          <a:off x="5451825" y="339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{175406EA-0145-435C-AF9D-76A6C6B17A49}</a:tableStyleId>
              </a:tblPr>
              <a:tblGrid>
                <a:gridCol w="1269050"/>
                <a:gridCol w="1269050"/>
              </a:tblGrid>
              <a:tr h="5369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/>
                        <a:t>Tabela 1: Instante de tempo em que a gota de água passou pelas respectivas posições.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53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/>
                        <a:t>Instante de tempo (s)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/>
                        <a:t>Posição observada no experimento (cm)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4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Experimento</a:t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266325"/>
            <a:ext cx="3096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C. Com os dados da tabela, faça um gráfico colocando o tempo no eixo horizontal e a posição no eixo vertical.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925" y="215300"/>
            <a:ext cx="4084925" cy="439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Experimento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D. </a:t>
            </a:r>
            <a:r>
              <a:rPr lang="pt-BR"/>
              <a:t>Qual foi a velocidade média da gota?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E. Considerando a velocidade do corpo como constante (invariável), elabore uma equação matemática capaz de determinar a posição do objeto em qualquer instante de tempo. Dica: tomar como ponto de partida a equação da velocidade média.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Experimento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266325"/>
            <a:ext cx="2995200" cy="24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F. </a:t>
            </a:r>
            <a:r>
              <a:rPr lang="pt-BR"/>
              <a:t>Testar a equação comparando resultados numéricos com o que se pode observar no vídeo. Registre os resultados na tabela a seguir:</a:t>
            </a:r>
            <a:endParaRPr/>
          </a:p>
        </p:txBody>
      </p:sp>
      <p:graphicFrame>
        <p:nvGraphicFramePr>
          <p:cNvPr id="107" name="Google Shape;107;p19"/>
          <p:cNvGraphicFramePr/>
          <p:nvPr/>
        </p:nvGraphicFramePr>
        <p:xfrm>
          <a:off x="3651850" y="328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{175406EA-0145-435C-AF9D-76A6C6B17A49}</a:tableStyleId>
              </a:tblPr>
              <a:tblGrid>
                <a:gridCol w="1552575"/>
                <a:gridCol w="1524000"/>
                <a:gridCol w="1733550"/>
              </a:tblGrid>
              <a:tr h="597975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/>
                        <a:t>Tabela 2: Comparação entre os resultados teóricos obtidos a partir da equação construída pelo grupo e os dados experimentais.</a:t>
                      </a:r>
                      <a:endParaRPr sz="15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1745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/>
                        <a:t>Equação:</a:t>
                      </a:r>
                      <a:endParaRPr sz="15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597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/>
                        <a:t>Instante de tempo (s)</a:t>
                      </a:r>
                      <a:endParaRPr sz="15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/>
                        <a:t>Posição obtida pela equação (cm)</a:t>
                      </a:r>
                      <a:endParaRPr sz="15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/>
                        <a:t>Posição observada no experimento (cm)</a:t>
                      </a:r>
                      <a:endParaRPr sz="15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Movimento Retilíneo Uniforme (MRU)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Principais Características do MRU: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t-BR"/>
              <a:t>Velocidade Constante: </a:t>
            </a:r>
            <a:r>
              <a:rPr lang="pt-BR"/>
              <a:t>No MRU, a velocidade do objeto em movimento não muda ao longo do tempo. Isso significa que a magnitude e direção da velocidade permanecem constantes durante todo o percurso.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t-BR"/>
              <a:t>Trajetória Retilínea:</a:t>
            </a:r>
            <a:r>
              <a:rPr lang="pt-BR"/>
              <a:t> O movimento ocorre ao longo de uma linha reta. Isso implica que o objeto não sofre mudanças de direção durante o deslocamento, mantendo-se em uma única direção.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t-BR"/>
              <a:t>Aceleração Nula:</a:t>
            </a:r>
            <a:r>
              <a:rPr lang="pt-BR"/>
              <a:t> Devido à constância da velocidade, a aceleração do objeto em MRU é nula. A aceleração é definida como a taxa de variação da velocidade em relação ao tempo, e como a velocidade não varia, a aceleração também é zero.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Velocidade Média</a:t>
            </a: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8938" y="1152425"/>
            <a:ext cx="2409825" cy="1209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21"/>
          <p:cNvCxnSpPr/>
          <p:nvPr/>
        </p:nvCxnSpPr>
        <p:spPr>
          <a:xfrm flipH="1">
            <a:off x="1987050" y="2012775"/>
            <a:ext cx="1009800" cy="1056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" name="Google Shape;121;p21"/>
          <p:cNvCxnSpPr>
            <a:stCxn id="119" idx="3"/>
            <a:endCxn id="122" idx="0"/>
          </p:cNvCxnSpPr>
          <p:nvPr/>
        </p:nvCxnSpPr>
        <p:spPr>
          <a:xfrm>
            <a:off x="5588763" y="1757263"/>
            <a:ext cx="1731600" cy="1559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21"/>
          <p:cNvCxnSpPr/>
          <p:nvPr/>
        </p:nvCxnSpPr>
        <p:spPr>
          <a:xfrm>
            <a:off x="5087125" y="2376825"/>
            <a:ext cx="0" cy="1021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" name="Google Shape;124;p21"/>
          <p:cNvSpPr txBox="1"/>
          <p:nvPr/>
        </p:nvSpPr>
        <p:spPr>
          <a:xfrm>
            <a:off x="311700" y="3175425"/>
            <a:ext cx="2548200" cy="149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velocidade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unidade:</a:t>
            </a: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metro por segundo (m/s)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3178950" y="3269300"/>
            <a:ext cx="2548200" cy="149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intervalo de tempo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unidade:</a:t>
            </a: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segundo (s)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6046200" y="3316275"/>
            <a:ext cx="2548200" cy="149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deslocamento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unidade:</a:t>
            </a: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metro (m)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311700" y="1266325"/>
            <a:ext cx="8520600" cy="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Como a velocidade é </a:t>
            </a:r>
            <a:r>
              <a:rPr b="1" lang="pt-BR"/>
              <a:t>constante</a:t>
            </a:r>
            <a:r>
              <a:rPr lang="pt-BR"/>
              <a:t>,</a:t>
            </a:r>
            <a:endParaRPr/>
          </a:p>
        </p:txBody>
      </p:sp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Velocidade Média</a:t>
            </a:r>
            <a:endParaRPr/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989750"/>
            <a:ext cx="8520600" cy="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pt-BR" sz="2100"/>
              <a:t>velocidade em qualquer instante do movimento</a:t>
            </a:r>
            <a:endParaRPr b="1" sz="2100"/>
          </a:p>
        </p:txBody>
      </p:sp>
      <p:sp>
        <p:nvSpPr>
          <p:cNvPr id="133" name="Google Shape;133;p22"/>
          <p:cNvSpPr/>
          <p:nvPr/>
        </p:nvSpPr>
        <p:spPr>
          <a:xfrm>
            <a:off x="4373925" y="2649275"/>
            <a:ext cx="396000" cy="326400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311700" y="3053250"/>
            <a:ext cx="8520600" cy="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pt-BR" sz="2100"/>
              <a:t>velocidade média</a:t>
            </a:r>
            <a:endParaRPr b="1" sz="2100"/>
          </a:p>
        </p:txBody>
      </p:sp>
      <p:sp>
        <p:nvSpPr>
          <p:cNvPr id="135" name="Google Shape;135;p22"/>
          <p:cNvSpPr/>
          <p:nvPr/>
        </p:nvSpPr>
        <p:spPr>
          <a:xfrm>
            <a:off x="1059225" y="1907100"/>
            <a:ext cx="6846300" cy="17280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Função Horária da Posição</a:t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550" y="1194950"/>
            <a:ext cx="4152900" cy="92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3"/>
          <p:cNvSpPr txBox="1"/>
          <p:nvPr/>
        </p:nvSpPr>
        <p:spPr>
          <a:xfrm>
            <a:off x="390625" y="3098300"/>
            <a:ext cx="23970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posição do corpo no instante “t”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3373500" y="3058350"/>
            <a:ext cx="23970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posição inicial do corpo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6356375" y="3058350"/>
            <a:ext cx="23970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deslocamento do corpo até o instante “t”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5" name="Google Shape;145;p23"/>
          <p:cNvCxnSpPr/>
          <p:nvPr/>
        </p:nvCxnSpPr>
        <p:spPr>
          <a:xfrm flipH="1">
            <a:off x="1818725" y="2129525"/>
            <a:ext cx="948900" cy="108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p23"/>
          <p:cNvCxnSpPr>
            <a:stCxn id="141" idx="2"/>
            <a:endCxn id="143" idx="0"/>
          </p:cNvCxnSpPr>
          <p:nvPr/>
        </p:nvCxnSpPr>
        <p:spPr>
          <a:xfrm>
            <a:off x="4572000" y="2118875"/>
            <a:ext cx="0" cy="93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p23"/>
          <p:cNvCxnSpPr/>
          <p:nvPr/>
        </p:nvCxnSpPr>
        <p:spPr>
          <a:xfrm>
            <a:off x="6293150" y="1909800"/>
            <a:ext cx="1003800" cy="100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Função Horária da Posição</a:t>
            </a:r>
            <a:endParaRPr/>
          </a:p>
        </p:txBody>
      </p:sp>
      <p:sp>
        <p:nvSpPr>
          <p:cNvPr id="153" name="Google Shape;153;p24"/>
          <p:cNvSpPr txBox="1"/>
          <p:nvPr/>
        </p:nvSpPr>
        <p:spPr>
          <a:xfrm>
            <a:off x="311700" y="1152425"/>
            <a:ext cx="7230900" cy="9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sabendo que  </a:t>
            </a:r>
            <a:r>
              <a:rPr b="1" lang="pt-BR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Δs = v ᐧ t</a:t>
            </a:r>
            <a:r>
              <a:rPr lang="pt-BR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endParaRPr sz="2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975" y="1913975"/>
            <a:ext cx="4210050" cy="79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/>
          <p:nvPr/>
        </p:nvSpPr>
        <p:spPr>
          <a:xfrm>
            <a:off x="403988" y="3158225"/>
            <a:ext cx="17355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posição do corpo no instante “t”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2718763" y="3158225"/>
            <a:ext cx="15636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posição inicial do corpo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7004513" y="3158225"/>
            <a:ext cx="17355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instante de tempo</a:t>
            </a: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“t”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4861625" y="3238125"/>
            <a:ext cx="1563600" cy="11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velocidade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9" name="Google Shape;159;p24"/>
          <p:cNvCxnSpPr>
            <a:stCxn id="154" idx="1"/>
            <a:endCxn id="155" idx="0"/>
          </p:cNvCxnSpPr>
          <p:nvPr/>
        </p:nvCxnSpPr>
        <p:spPr>
          <a:xfrm flipH="1">
            <a:off x="1271775" y="2309263"/>
            <a:ext cx="1195200" cy="84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24"/>
          <p:cNvCxnSpPr>
            <a:stCxn id="154" idx="2"/>
          </p:cNvCxnSpPr>
          <p:nvPr/>
        </p:nvCxnSpPr>
        <p:spPr>
          <a:xfrm flipH="1">
            <a:off x="3806400" y="2704550"/>
            <a:ext cx="765600" cy="5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" name="Google Shape;161;p24"/>
          <p:cNvCxnSpPr/>
          <p:nvPr/>
        </p:nvCxnSpPr>
        <p:spPr>
          <a:xfrm flipH="1">
            <a:off x="5634125" y="2598825"/>
            <a:ext cx="69900" cy="93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" name="Google Shape;162;p24"/>
          <p:cNvCxnSpPr/>
          <p:nvPr/>
        </p:nvCxnSpPr>
        <p:spPr>
          <a:xfrm>
            <a:off x="6702563" y="2578925"/>
            <a:ext cx="1178700" cy="79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Classificação do Movimento</a:t>
            </a:r>
            <a:endParaRPr/>
          </a:p>
        </p:txBody>
      </p:sp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311700" y="1266325"/>
            <a:ext cx="7809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Movimento progressivo:</a:t>
            </a:r>
            <a:r>
              <a:rPr lang="pt-BR"/>
              <a:t> Denominamos assim quando o corpo está aumentando o valor da sua posição em relação à origem do referencial adotado. Podemos identificar matematicamente este movimento quando a velocidade do corpo tem valor positivo.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t-BR"/>
              <a:t>Movimento regressivo ou retrógrado: </a:t>
            </a:r>
            <a:r>
              <a:rPr lang="pt-BR"/>
              <a:t>Denominamos assim quando o corpo está diminuindo a sua posição em relação à origem do referencial adotado. Podemos identificar matematicamente este movimento quando a velocidade do corpo tem valor negativo.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Movimento Progressivo</a:t>
            </a:r>
            <a:endParaRPr/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311700" y="1266325"/>
            <a:ext cx="8520600" cy="15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valor da posição </a:t>
            </a:r>
            <a:r>
              <a:rPr b="1" lang="pt-BR"/>
              <a:t>aumenta</a:t>
            </a:r>
            <a:r>
              <a:rPr lang="pt-BR"/>
              <a:t> com o passar do tempo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velocidade </a:t>
            </a:r>
            <a:r>
              <a:rPr b="1" lang="pt-BR"/>
              <a:t>positiva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t-BR"/>
              <a:t>Exemplo:</a:t>
            </a:r>
            <a:endParaRPr b="1"/>
          </a:p>
        </p:txBody>
      </p:sp>
      <p:sp>
        <p:nvSpPr>
          <p:cNvPr id="175" name="Google Shape;175;p26"/>
          <p:cNvSpPr txBox="1"/>
          <p:nvPr/>
        </p:nvSpPr>
        <p:spPr>
          <a:xfrm>
            <a:off x="2647750" y="2324900"/>
            <a:ext cx="36354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4254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s(t) = 3 + 5t</a:t>
            </a:r>
            <a:endParaRPr sz="2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26"/>
          <p:cNvSpPr txBox="1"/>
          <p:nvPr>
            <p:ph idx="1" type="body"/>
          </p:nvPr>
        </p:nvSpPr>
        <p:spPr>
          <a:xfrm>
            <a:off x="311700" y="3054050"/>
            <a:ext cx="8520600" cy="15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posição inicial do corpo é </a:t>
            </a:r>
            <a:r>
              <a:rPr b="1" lang="pt-BR"/>
              <a:t>3 metros</a:t>
            </a:r>
            <a:r>
              <a:rPr lang="pt-BR"/>
              <a:t> e a velocidade é </a:t>
            </a:r>
            <a:r>
              <a:rPr b="1" lang="pt-BR"/>
              <a:t>positiva</a:t>
            </a:r>
            <a:r>
              <a:rPr lang="pt-BR"/>
              <a:t> e vale </a:t>
            </a:r>
            <a:r>
              <a:rPr b="1" lang="pt-BR"/>
              <a:t>5 metros por segundo.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A posição </a:t>
            </a:r>
            <a:r>
              <a:rPr b="1" lang="pt-BR"/>
              <a:t>aumenta</a:t>
            </a:r>
            <a:r>
              <a:rPr lang="pt-BR"/>
              <a:t> com o passar do tempo.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Movimento Regressivo ou Retrógrado</a:t>
            </a:r>
            <a:endParaRPr/>
          </a:p>
        </p:txBody>
      </p:sp>
      <p:sp>
        <p:nvSpPr>
          <p:cNvPr id="182" name="Google Shape;182;p27"/>
          <p:cNvSpPr txBox="1"/>
          <p:nvPr>
            <p:ph idx="1" type="body"/>
          </p:nvPr>
        </p:nvSpPr>
        <p:spPr>
          <a:xfrm>
            <a:off x="311700" y="1266325"/>
            <a:ext cx="8520600" cy="15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valor da posição </a:t>
            </a:r>
            <a:r>
              <a:rPr b="1" lang="pt-BR"/>
              <a:t>diminui</a:t>
            </a:r>
            <a:r>
              <a:rPr lang="pt-BR"/>
              <a:t> com o passar do tempo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velocidade </a:t>
            </a:r>
            <a:r>
              <a:rPr b="1" lang="pt-BR"/>
              <a:t>negativa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t-BR"/>
              <a:t>Exemplo:</a:t>
            </a:r>
            <a:endParaRPr b="1"/>
          </a:p>
        </p:txBody>
      </p:sp>
      <p:sp>
        <p:nvSpPr>
          <p:cNvPr id="183" name="Google Shape;183;p27"/>
          <p:cNvSpPr txBox="1"/>
          <p:nvPr/>
        </p:nvSpPr>
        <p:spPr>
          <a:xfrm>
            <a:off x="2647750" y="2324900"/>
            <a:ext cx="36354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4254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s(t) = 10 - 2t</a:t>
            </a:r>
            <a:endParaRPr sz="2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27"/>
          <p:cNvSpPr txBox="1"/>
          <p:nvPr>
            <p:ph idx="1" type="body"/>
          </p:nvPr>
        </p:nvSpPr>
        <p:spPr>
          <a:xfrm>
            <a:off x="311700" y="3054050"/>
            <a:ext cx="8520600" cy="15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posição inicial do corpo é </a:t>
            </a:r>
            <a:r>
              <a:rPr b="1" lang="pt-BR"/>
              <a:t>10</a:t>
            </a:r>
            <a:r>
              <a:rPr b="1" lang="pt-BR"/>
              <a:t> metros</a:t>
            </a:r>
            <a:r>
              <a:rPr lang="pt-BR"/>
              <a:t> e a velocidade é </a:t>
            </a:r>
            <a:r>
              <a:rPr b="1" lang="pt-BR"/>
              <a:t>negativa</a:t>
            </a:r>
            <a:r>
              <a:rPr lang="pt-BR"/>
              <a:t> e vale </a:t>
            </a:r>
            <a:r>
              <a:rPr b="1" lang="pt-BR"/>
              <a:t>2</a:t>
            </a:r>
            <a:r>
              <a:rPr b="1" lang="pt-BR"/>
              <a:t> metros por segundo.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A posição </a:t>
            </a:r>
            <a:r>
              <a:rPr b="1" lang="pt-BR"/>
              <a:t>diminui</a:t>
            </a:r>
            <a:r>
              <a:rPr lang="pt-BR"/>
              <a:t> com o passar do tempo.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Gráficos do MRU</a:t>
            </a:r>
            <a:endParaRPr/>
          </a:p>
        </p:txBody>
      </p:sp>
      <p:sp>
        <p:nvSpPr>
          <p:cNvPr id="190" name="Google Shape;190;p2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Construir o gráfico da posição em função do tempo para a equação do grupo.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Gráfico do Movimento Progressivo</a:t>
            </a:r>
            <a:endParaRPr/>
          </a:p>
        </p:txBody>
      </p:sp>
      <p:pic>
        <p:nvPicPr>
          <p:cNvPr id="196" name="Google Shape;1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00" y="1152425"/>
            <a:ext cx="4568774" cy="368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/>
        </p:nvSpPr>
        <p:spPr>
          <a:xfrm>
            <a:off x="5244475" y="1290600"/>
            <a:ext cx="3235800" cy="8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Posição aumenta com o passar do tempo.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5169475" y="2419175"/>
            <a:ext cx="3385800" cy="8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Quanto mais inclinada for a reta, maior será a velocidade.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Gráfico do Movimento Retrógrado</a:t>
            </a:r>
            <a:endParaRPr/>
          </a:p>
        </p:txBody>
      </p:sp>
      <p:pic>
        <p:nvPicPr>
          <p:cNvPr id="204" name="Google Shape;20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900" y="1152425"/>
            <a:ext cx="4568774" cy="368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0"/>
          <p:cNvSpPr txBox="1"/>
          <p:nvPr/>
        </p:nvSpPr>
        <p:spPr>
          <a:xfrm>
            <a:off x="5244475" y="1290600"/>
            <a:ext cx="3235800" cy="8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Posição diminui com o passar do tempo.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